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34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573"/>
    <a:srgbClr val="B5D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3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04T11:31:11.26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420 1,'-16'-1,"-1"1,0 1,0 0,0 1,1 0,-1 2,1 0,0 1,0 0,0 2,1-1,0 2,0 0,1 1,-6 5,8-6,0 1,1 0,0 0,0 1,1 1,0 0,1 0,0 1,1 0,1 1,0 0,0 0,1 0,1 1,0 0,1 0,1 0,-1 1,1 7,0 0,1 0,2 1,0-1,1 0,1 0,1 0,1 0,4 11,-4-23,-1 0,1 0,0-1,1 0,0 0,1 0,-1 0,2-1,-1 0,1 0,1-1,-1 0,1 0,0 0,1-1,-1-1,1 0,1 0,-1 0,0-1,5 1,18 4,1-1,0-2,1-1,-1-1,1-2,19-2,63-5,27-8,-112 10,80-5,62-7,-146 11,-2-1,1-1,0-1,-1-2,8-4,-29 11,-1 0,1 0,-1 0,0 0,0-1,0 1,0-1,-1 0,1 0,-1 0,1 0,-1 0,0-1,0 1,-1-1,1 1,-1-1,0 0,0 1,0-1,0 0,0-4,1-10,-2 0,0-1,0 1,-3-11,-1-19,4 34,0 0,-1 0,-1 0,0 0,-1 0,-1 1,1 5,0 0,-1 0,0 1,-1-1,1 1,-1 0,-1 1,1-1,-1 1,-4-4,-17-12,0 0,-1 2,-2 1,0 1,0 2,-2 1,0 1,0 2,-1 1,-1 1,0 2,0 2,0 1,-1 2,-10 0,34 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DE26C-A4B5-48FA-A6E3-8BEE334250F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4B6CC-5967-48E3-A606-69E7759DF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0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48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0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775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503945" y="1649628"/>
            <a:ext cx="8382480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99623" y="854465"/>
            <a:ext cx="7114310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2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72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4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42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8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0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7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81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43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8D26-7453-4004-9877-78514FE699DC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156C1-6544-48B5-BECD-FCE13DA5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33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vents.england.nhs.uk/events/digital-chc---share-the-learning-60940064878b9" TargetMode="External"/><Relationship Id="rId3" Type="http://schemas.openxmlformats.org/officeDocument/2006/relationships/image" Target="../media/image2.jpg"/><Relationship Id="rId7" Type="http://schemas.openxmlformats.org/officeDocument/2006/relationships/hyperlink" Target="mailto:tom.oxley1@nh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1208D2C1-BAEA-40BB-8579-ED6767320624}"/>
              </a:ext>
            </a:extLst>
          </p:cNvPr>
          <p:cNvSpPr txBox="1"/>
          <p:nvPr/>
        </p:nvSpPr>
        <p:spPr>
          <a:xfrm>
            <a:off x="6513005" y="843507"/>
            <a:ext cx="2823128" cy="1107996"/>
          </a:xfrm>
          <a:prstGeom prst="rect">
            <a:avLst/>
          </a:prstGeom>
          <a:solidFill>
            <a:schemeClr val="bg1"/>
          </a:solidFill>
          <a:ln>
            <a:solidFill>
              <a:srgbClr val="AE2573"/>
            </a:solidFill>
          </a:ln>
        </p:spPr>
        <p:txBody>
          <a:bodyPr wrap="square" lIns="576000" rtlCol="0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en-GB" sz="1600" dirty="0">
                <a:solidFill>
                  <a:srgbClr val="AE2573"/>
                </a:solidFill>
              </a:rPr>
              <a:t>“Share the Learning”</a:t>
            </a:r>
          </a:p>
          <a:p>
            <a:pPr algn="ctr" fontAlgn="base">
              <a:spcBef>
                <a:spcPct val="0"/>
              </a:spcBef>
            </a:pPr>
            <a:r>
              <a:rPr lang="en-GB" sz="1600" b="1" dirty="0">
                <a:solidFill>
                  <a:srgbClr val="0070C0"/>
                </a:solidFill>
              </a:rPr>
              <a:t>Digital CHC</a:t>
            </a:r>
          </a:p>
          <a:p>
            <a:pPr algn="ctr" eaLnBrk="0" fontAlgn="base" hangingPunct="0">
              <a:spcBef>
                <a:spcPct val="0"/>
              </a:spcBef>
            </a:pPr>
            <a:r>
              <a:rPr lang="en-GB" sz="1600" dirty="0">
                <a:solidFill>
                  <a:srgbClr val="0070C0"/>
                </a:solidFill>
              </a:rPr>
              <a:t>Online Event</a:t>
            </a:r>
          </a:p>
          <a:p>
            <a:pPr algn="ctr" fontAlgn="base">
              <a:spcBef>
                <a:spcPct val="0"/>
              </a:spcBef>
            </a:pPr>
            <a:r>
              <a:rPr lang="en-GB" b="1" dirty="0">
                <a:solidFill>
                  <a:srgbClr val="AE2573"/>
                </a:solidFill>
              </a:rPr>
              <a:t>Tue 25 May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0DD03B-6C2A-4DA7-B54A-11EA4D5A2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737" y="318256"/>
            <a:ext cx="1920206" cy="133728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D4C545A-A24D-4077-A9A6-1F97B46C060B}"/>
              </a:ext>
            </a:extLst>
          </p:cNvPr>
          <p:cNvSpPr/>
          <p:nvPr/>
        </p:nvSpPr>
        <p:spPr>
          <a:xfrm>
            <a:off x="218504" y="2110000"/>
            <a:ext cx="4626114" cy="3973074"/>
          </a:xfrm>
          <a:prstGeom prst="roundRect">
            <a:avLst>
              <a:gd name="adj" fmla="val 4833"/>
            </a:avLst>
          </a:prstGeom>
          <a:solidFill>
            <a:srgbClr val="B5D6ED">
              <a:alpha val="20000"/>
            </a:srgbClr>
          </a:solidFill>
          <a:ln w="12700">
            <a:solidFill>
              <a:srgbClr val="AE2573"/>
            </a:solidFill>
          </a:ln>
        </p:spPr>
        <p:txBody>
          <a:bodyPr wrap="square" lIns="576000" rtlCol="0">
            <a:noAutofit/>
          </a:bodyPr>
          <a:lstStyle/>
          <a:p>
            <a:pPr algn="ctr" fontAlgn="base">
              <a:spcBef>
                <a:spcPct val="0"/>
              </a:spcBef>
            </a:pPr>
            <a:endParaRPr lang="en-GB" sz="1600">
              <a:solidFill>
                <a:srgbClr val="AE2573"/>
              </a:solidFill>
            </a:endParaRPr>
          </a:p>
        </p:txBody>
      </p:sp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8123570F-E72B-4B99-A57C-59B64B907F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4986" y="110240"/>
            <a:ext cx="961147" cy="43596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B7443C4-3AE6-491B-A790-A31DC8F75D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50000"/>
          </a:blip>
          <a:srcRect r="51750"/>
          <a:stretch/>
        </p:blipFill>
        <p:spPr>
          <a:xfrm>
            <a:off x="9100457" y="0"/>
            <a:ext cx="827518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6366871F-8AAE-4E31-B1C3-483B17EEB394}"/>
              </a:ext>
            </a:extLst>
          </p:cNvPr>
          <p:cNvSpPr txBox="1"/>
          <p:nvPr/>
        </p:nvSpPr>
        <p:spPr>
          <a:xfrm>
            <a:off x="3062468" y="6203750"/>
            <a:ext cx="3992880" cy="4064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FA68F9-3DF5-474D-994C-0525584CDF27}"/>
              </a:ext>
            </a:extLst>
          </p:cNvPr>
          <p:cNvSpPr/>
          <p:nvPr/>
        </p:nvSpPr>
        <p:spPr>
          <a:xfrm>
            <a:off x="85455" y="73404"/>
            <a:ext cx="967391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sz="4000" b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en-US" sz="4000" b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CHC</a:t>
            </a:r>
            <a:endParaRPr lang="en-US" sz="4000" b="1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r>
              <a:rPr lang="en-US" sz="3600" b="1" kern="0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the Learning</a:t>
            </a:r>
            <a:endParaRPr lang="en-GB" sz="3600" dirty="0">
              <a:solidFill>
                <a:srgbClr val="AE25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16">
            <a:extLst>
              <a:ext uri="{FF2B5EF4-FFF2-40B4-BE49-F238E27FC236}">
                <a16:creationId xmlns:a16="http://schemas.microsoft.com/office/drawing/2014/main" id="{CA13151F-4EBA-4C15-A281-FC32B82D5F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56624"/>
            <a:ext cx="9906000" cy="328702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BAB2F3A3-F23C-4554-B5E5-F33550D361BA}"/>
              </a:ext>
            </a:extLst>
          </p:cNvPr>
          <p:cNvGrpSpPr/>
          <p:nvPr/>
        </p:nvGrpSpPr>
        <p:grpSpPr>
          <a:xfrm>
            <a:off x="0" y="6282868"/>
            <a:ext cx="3241964" cy="588250"/>
            <a:chOff x="-1" y="5379747"/>
            <a:chExt cx="3439381" cy="90656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43B52593-BFDD-4F23-9305-252E6F5E9D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938"/>
            <a:stretch/>
          </p:blipFill>
          <p:spPr>
            <a:xfrm>
              <a:off x="-1" y="5379747"/>
              <a:ext cx="3439381" cy="906563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AC3618-70C9-44AA-9694-37FFBA481C99}"/>
                </a:ext>
              </a:extLst>
            </p:cNvPr>
            <p:cNvSpPr txBox="1"/>
            <p:nvPr/>
          </p:nvSpPr>
          <p:spPr>
            <a:xfrm>
              <a:off x="-1" y="5441022"/>
              <a:ext cx="3334326" cy="758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Have a question? </a:t>
              </a:r>
            </a:p>
            <a:p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Get in touch with</a:t>
              </a: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u="sng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7"/>
                </a:rPr>
                <a:t>tom.oxley1@nhs.net</a:t>
              </a:r>
              <a:r>
                <a:rPr lang="en-GB" sz="1100" u="sng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512B065-4C06-4903-BD44-FCEF93452946}"/>
              </a:ext>
            </a:extLst>
          </p:cNvPr>
          <p:cNvSpPr txBox="1"/>
          <p:nvPr/>
        </p:nvSpPr>
        <p:spPr>
          <a:xfrm>
            <a:off x="5092993" y="2110000"/>
            <a:ext cx="43906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it? 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Online Teams meeting to share the learning and benefits realised through the Digital CHC Pioneer projects and the latest developments across the Digital CHC world.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65FD35-FFD4-4E51-837C-B85EA67FAA61}"/>
              </a:ext>
            </a:extLst>
          </p:cNvPr>
          <p:cNvSpPr/>
          <p:nvPr/>
        </p:nvSpPr>
        <p:spPr>
          <a:xfrm>
            <a:off x="5092993" y="5527974"/>
            <a:ext cx="428466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Booking </a:t>
            </a:r>
            <a:endParaRPr lang="en-GB" sz="1200" b="1" dirty="0">
              <a:solidFill>
                <a:schemeClr val="accent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200" u="sng" dirty="0">
                <a:solidFill>
                  <a:schemeClr val="accent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https://www.events.england.nhs.uk/events/digital-chc---share-the-learning-60940064878b9</a:t>
            </a:r>
            <a:endParaRPr lang="en-GB" sz="1200" b="1" dirty="0">
              <a:solidFill>
                <a:schemeClr val="accent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2ABEDB9-D02A-471F-871E-424B57AF3FAD}"/>
              </a:ext>
            </a:extLst>
          </p:cNvPr>
          <p:cNvSpPr/>
          <p:nvPr/>
        </p:nvSpPr>
        <p:spPr>
          <a:xfrm>
            <a:off x="240437" y="2142677"/>
            <a:ext cx="4543218" cy="397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1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Exciting Line-up:</a:t>
            </a:r>
            <a:endParaRPr lang="en-GB" sz="1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213" lvl="0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CHC Pioneer CCGs/</a:t>
            </a:r>
            <a:r>
              <a:rPr lang="en-GB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STPs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/ICSs</a:t>
            </a:r>
          </a:p>
          <a:p>
            <a:pPr marL="633413" lvl="1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giving an overview of their projects</a:t>
            </a:r>
            <a:endParaRPr lang="en-GB" sz="1200" i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213" lvl="0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CHC Case Studies</a:t>
            </a:r>
          </a:p>
          <a:p>
            <a:pPr marL="633413" lvl="1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view of many of the case studies from the Pioneer sites</a:t>
            </a:r>
          </a:p>
          <a:p>
            <a:pPr marL="176213" lvl="0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“Show and Tell”</a:t>
            </a:r>
          </a:p>
          <a:p>
            <a:pPr marL="633413" lvl="1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Back by popular demand, some of the software houses giving a five-minute glimpse of a recent development</a:t>
            </a:r>
            <a:endParaRPr lang="en-GB" sz="1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213" lvl="0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 Systems Support Framework (</a:t>
            </a:r>
            <a:r>
              <a:rPr lang="en-GB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HSSF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633413" lvl="1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Procurement Framework live for CHC</a:t>
            </a:r>
            <a:endParaRPr lang="en-GB" sz="1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213" lvl="0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Community Services &amp; Ageing Well</a:t>
            </a:r>
          </a:p>
          <a:p>
            <a:pPr marL="633413" lvl="1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brief overview of the digital work being looked at across the wider communities programme</a:t>
            </a:r>
          </a:p>
          <a:p>
            <a:pPr marL="176213" lvl="0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CHC Toolkit</a:t>
            </a:r>
          </a:p>
          <a:p>
            <a:pPr marL="633413" lvl="1" indent="-176213">
              <a:lnSpc>
                <a:spcPct val="11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overview of the many tools available to help with a Digital CHC project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57EDED9-DE25-4DC1-8233-6B237F9FFA7D}"/>
                  </a:ext>
                </a:extLst>
              </p14:cNvPr>
              <p14:cNvContentPartPr/>
              <p14:nvPr/>
            </p14:nvContentPartPr>
            <p14:xfrm>
              <a:off x="5758695" y="1280515"/>
              <a:ext cx="437760" cy="2628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57EDED9-DE25-4DC1-8233-6B237F9FFA7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49688" y="1271515"/>
                <a:ext cx="455415" cy="28044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0255950A-608A-4A06-92F5-A0F700E123AF}"/>
              </a:ext>
            </a:extLst>
          </p:cNvPr>
          <p:cNvSpPr/>
          <p:nvPr/>
        </p:nvSpPr>
        <p:spPr>
          <a:xfrm>
            <a:off x="164313" y="1417544"/>
            <a:ext cx="47344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3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 event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– an essential for any CHC Team thinking about extending or replacing their CHC software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863B965-F349-4F58-A227-F3AC2DBD47CC}"/>
              </a:ext>
            </a:extLst>
          </p:cNvPr>
          <p:cNvSpPr txBox="1"/>
          <p:nvPr/>
        </p:nvSpPr>
        <p:spPr>
          <a:xfrm>
            <a:off x="5092993" y="4119068"/>
            <a:ext cx="40689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is it? 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Tue 25 May 10:00 – 12:00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340943-5A85-4906-B8AE-E73E52CEBA61}"/>
              </a:ext>
            </a:extLst>
          </p:cNvPr>
          <p:cNvSpPr txBox="1"/>
          <p:nvPr/>
        </p:nvSpPr>
        <p:spPr>
          <a:xfrm>
            <a:off x="5092994" y="3114534"/>
            <a:ext cx="41231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for?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sz="13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CCG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13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ICS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13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CSU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team considering extending or replacing their CHC software or intrigued by the potential benefits of increased digital working in CHC.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D3B368-8D99-436E-9016-85BF0789DF2B}"/>
              </a:ext>
            </a:extLst>
          </p:cNvPr>
          <p:cNvSpPr txBox="1"/>
          <p:nvPr/>
        </p:nvSpPr>
        <p:spPr>
          <a:xfrm>
            <a:off x="5092993" y="4723493"/>
            <a:ext cx="406897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Join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Book your place via the link below and you will be sent joining details nearer to the event</a:t>
            </a:r>
          </a:p>
        </p:txBody>
      </p:sp>
    </p:spTree>
    <p:extLst>
      <p:ext uri="{BB962C8B-B14F-4D97-AF65-F5344CB8AC3E}">
        <p14:creationId xmlns:p14="http://schemas.microsoft.com/office/powerpoint/2010/main" val="51952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CABE10E51584CAF299FC6F0D532DE" ma:contentTypeVersion="12" ma:contentTypeDescription="Create a new document." ma:contentTypeScope="" ma:versionID="2325da677f4124191e73ead1ba89bcd2">
  <xsd:schema xmlns:xsd="http://www.w3.org/2001/XMLSchema" xmlns:xs="http://www.w3.org/2001/XMLSchema" xmlns:p="http://schemas.microsoft.com/office/2006/metadata/properties" xmlns:ns3="aea92975-ab51-4281-8f32-a0635b1165d8" xmlns:ns4="1a79d4e0-3f6d-4c40-8ed5-bc7e76b727be" targetNamespace="http://schemas.microsoft.com/office/2006/metadata/properties" ma:root="true" ma:fieldsID="2a1d6af01a35eac40583662a59b14631" ns3:_="" ns4:_="">
    <xsd:import namespace="aea92975-ab51-4281-8f32-a0635b1165d8"/>
    <xsd:import namespace="1a79d4e0-3f6d-4c40-8ed5-bc7e76b727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92975-ab51-4281-8f32-a0635b116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9d4e0-3f6d-4c40-8ed5-bc7e76b727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D75208-CDB2-4E54-9BD5-1CB7617048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EC48A1-60B6-473B-B79A-1B2AC13E1548}">
  <ds:schemaRefs>
    <ds:schemaRef ds:uri="aea92975-ab51-4281-8f32-a0635b1165d8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a79d4e0-3f6d-4c40-8ed5-bc7e76b727b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30CB68-8FF0-4023-BCAF-96DB82373F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92975-ab51-4281-8f32-a0635b1165d8"/>
    <ds:schemaRef ds:uri="1a79d4e0-3f6d-4c40-8ed5-bc7e76b727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3785</TotalTime>
  <Words>268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Wager, Nicola</dc:creator>
  <cp:lastModifiedBy>Dean Davidson</cp:lastModifiedBy>
  <cp:revision>50</cp:revision>
  <dcterms:created xsi:type="dcterms:W3CDTF">2019-08-07T09:44:06Z</dcterms:created>
  <dcterms:modified xsi:type="dcterms:W3CDTF">2021-05-12T16:10:59Z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0x010100BD2CABE10E51584CAF299FC6F0D532DE</vt:lpwstr>
  </property>
</Properties>
</file>